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9" r:id="rId3"/>
    <p:sldId id="260" r:id="rId4"/>
    <p:sldId id="261" r:id="rId5"/>
    <p:sldId id="262" r:id="rId6"/>
    <p:sldId id="263" r:id="rId7"/>
    <p:sldId id="264" r:id="rId8"/>
    <p:sldId id="265" r:id="rId9"/>
    <p:sldId id="269" r:id="rId10"/>
  </p:sldIdLst>
  <p:sldSz cx="9144000" cy="5143500" type="screen16x9"/>
  <p:notesSz cx="6858000" cy="9144000"/>
  <p:embeddedFontLst>
    <p:embeddedFont>
      <p:font typeface="Lato" panose="020F0502020204030203" pitchFamily="34" charset="77"/>
      <p:regular r:id="rId12"/>
      <p:bold r:id="rId13"/>
      <p:italic r:id="rId14"/>
      <p:boldItalic r:id="rId15"/>
    </p:embeddedFont>
    <p:embeddedFont>
      <p:font typeface="Raleway" panose="020B0503030101060003" pitchFamily="34" charset="77"/>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5b8cb90f75_0_3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5b8cb90f75_0_3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5b8cb90f75_0_4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5b8cb90f75_0_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5b8cb90f75_0_3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5b8cb90f75_0_3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5b8cb90f75_0_3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5b8cb90f75_0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5b8cb90f75_0_3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5b8cb90f75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5b8cb90f75_0_3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5b8cb90f75_0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5b8cb90f75_0_3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5b8cb90f75_0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5b8cb90f75_0_3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5b8cb90f75_0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hyperlink" Target="https://southgatesquare341916808.files.wordpress.com/2019/01/reserve-study.pdf"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law.lis.virginia.gov/vacode/title55/chapter26/section55-514.1/"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southgatesquare.com"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nextdoor.com/neighborhood/southgatereston--reston--v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Southgate Square Special Meeting</a:t>
            </a:r>
            <a:endParaRPr/>
          </a:p>
        </p:txBody>
      </p:sp>
      <p:sp>
        <p:nvSpPr>
          <p:cNvPr id="87" name="Google Shape;87;p1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June 25, 2019</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Neighborhood Summary</a:t>
            </a:r>
            <a:endParaRPr/>
          </a:p>
        </p:txBody>
      </p:sp>
      <p:sp>
        <p:nvSpPr>
          <p:cNvPr id="105" name="Google Shape;105;p16"/>
          <p:cNvSpPr txBox="1">
            <a:spLocks noGrp="1"/>
          </p:cNvSpPr>
          <p:nvPr>
            <p:ph type="body" idx="1"/>
          </p:nvPr>
        </p:nvSpPr>
        <p:spPr>
          <a:xfrm>
            <a:off x="729450" y="2078875"/>
            <a:ext cx="7688700" cy="29709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a:t>178 Townhomes</a:t>
            </a:r>
            <a:endParaRPr/>
          </a:p>
          <a:p>
            <a:pPr marL="457200" lvl="0" indent="-311150" algn="l" rtl="0">
              <a:spcBef>
                <a:spcPts val="0"/>
              </a:spcBef>
              <a:spcAft>
                <a:spcPts val="0"/>
              </a:spcAft>
              <a:buSzPts val="1300"/>
              <a:buChar char="●"/>
            </a:pPr>
            <a:r>
              <a:rPr lang="en"/>
              <a:t>332 Parking Spaces (2 currently flooded and need repair)</a:t>
            </a:r>
            <a:endParaRPr/>
          </a:p>
          <a:p>
            <a:pPr marL="457200" lvl="0" indent="-311150" algn="l" rtl="0">
              <a:spcBef>
                <a:spcPts val="0"/>
              </a:spcBef>
              <a:spcAft>
                <a:spcPts val="0"/>
              </a:spcAft>
              <a:buSzPts val="1300"/>
              <a:buChar char="●"/>
            </a:pPr>
            <a:r>
              <a:rPr lang="en"/>
              <a:t>Current reserve fund balance, ~$117,000</a:t>
            </a:r>
            <a:endParaRPr/>
          </a:p>
          <a:p>
            <a:pPr marL="457200" lvl="0" indent="-311150" algn="l" rtl="0">
              <a:spcBef>
                <a:spcPts val="0"/>
              </a:spcBef>
              <a:spcAft>
                <a:spcPts val="0"/>
              </a:spcAft>
              <a:buSzPts val="1300"/>
              <a:buChar char="●"/>
            </a:pPr>
            <a:r>
              <a:rPr lang="en"/>
              <a:t>Recurring Expenses</a:t>
            </a:r>
            <a:endParaRPr/>
          </a:p>
          <a:p>
            <a:pPr marL="914400" lvl="1" indent="-298450" algn="l" rtl="0">
              <a:spcBef>
                <a:spcPts val="0"/>
              </a:spcBef>
              <a:spcAft>
                <a:spcPts val="0"/>
              </a:spcAft>
              <a:buSzPts val="1100"/>
              <a:buChar char="○"/>
            </a:pPr>
            <a:r>
              <a:rPr lang="en"/>
              <a:t>Landscaping - $28,500 (basic services, no storm cleanup, etc.)</a:t>
            </a:r>
            <a:endParaRPr/>
          </a:p>
          <a:p>
            <a:pPr marL="914400" lvl="1" indent="-298450" algn="l" rtl="0">
              <a:spcBef>
                <a:spcPts val="0"/>
              </a:spcBef>
              <a:spcAft>
                <a:spcPts val="0"/>
              </a:spcAft>
              <a:buSzPts val="1100"/>
              <a:buChar char="○"/>
            </a:pPr>
            <a:r>
              <a:rPr lang="en"/>
              <a:t>Tree trimming/removal - YTD $11,650</a:t>
            </a:r>
            <a:endParaRPr/>
          </a:p>
          <a:p>
            <a:pPr marL="1371600" lvl="2" indent="-298450" algn="l" rtl="0">
              <a:spcBef>
                <a:spcPts val="0"/>
              </a:spcBef>
              <a:spcAft>
                <a:spcPts val="0"/>
              </a:spcAft>
              <a:buSzPts val="1100"/>
              <a:buChar char="■"/>
            </a:pPr>
            <a:r>
              <a:rPr lang="en"/>
              <a:t>Upcoming $7,580 of additional work</a:t>
            </a:r>
            <a:endParaRPr/>
          </a:p>
          <a:p>
            <a:pPr marL="914400" lvl="1" indent="-298450" algn="l" rtl="0">
              <a:spcBef>
                <a:spcPts val="0"/>
              </a:spcBef>
              <a:spcAft>
                <a:spcPts val="0"/>
              </a:spcAft>
              <a:buSzPts val="1100"/>
              <a:buChar char="○"/>
            </a:pPr>
            <a:r>
              <a:rPr lang="en"/>
              <a:t>Gates Hudson Management - $20,200</a:t>
            </a:r>
            <a:endParaRPr/>
          </a:p>
          <a:p>
            <a:pPr marL="457200" lvl="0" indent="-311150" algn="l" rtl="0">
              <a:spcBef>
                <a:spcPts val="0"/>
              </a:spcBef>
              <a:spcAft>
                <a:spcPts val="0"/>
              </a:spcAft>
              <a:buSzPts val="1300"/>
              <a:buChar char="●"/>
            </a:pPr>
            <a:r>
              <a:rPr lang="en"/>
              <a:t>Upcoming projects (per reserve study)</a:t>
            </a:r>
            <a:endParaRPr/>
          </a:p>
          <a:p>
            <a:pPr marL="914400" lvl="1" indent="-298450" algn="l" rtl="0">
              <a:spcBef>
                <a:spcPts val="0"/>
              </a:spcBef>
              <a:spcAft>
                <a:spcPts val="0"/>
              </a:spcAft>
              <a:buSzPts val="1100"/>
              <a:buChar char="○"/>
            </a:pPr>
            <a:r>
              <a:rPr lang="en"/>
              <a:t>Retaining wall, ~$38,000 - $42,000</a:t>
            </a:r>
            <a:endParaRPr/>
          </a:p>
          <a:p>
            <a:pPr marL="914400" lvl="1" indent="-298450" algn="l" rtl="0">
              <a:spcBef>
                <a:spcPts val="0"/>
              </a:spcBef>
              <a:spcAft>
                <a:spcPts val="0"/>
              </a:spcAft>
              <a:buSzPts val="1100"/>
              <a:buChar char="○"/>
            </a:pPr>
            <a:r>
              <a:rPr lang="en"/>
              <a:t>Repair two parking spots, $9,500</a:t>
            </a:r>
            <a:endParaRPr/>
          </a:p>
          <a:p>
            <a:pPr marL="914400" lvl="1" indent="-298450" algn="l" rtl="0">
              <a:spcBef>
                <a:spcPts val="0"/>
              </a:spcBef>
              <a:spcAft>
                <a:spcPts val="0"/>
              </a:spcAft>
              <a:buSzPts val="1100"/>
              <a:buChar char="○"/>
            </a:pPr>
            <a:r>
              <a:rPr lang="en"/>
              <a:t>Tot lot maintenance, Estimate Pending</a:t>
            </a:r>
            <a:endParaRPr/>
          </a:p>
          <a:p>
            <a:pPr marL="914400" lvl="1" indent="-298450" algn="l" rtl="0">
              <a:spcBef>
                <a:spcPts val="0"/>
              </a:spcBef>
              <a:spcAft>
                <a:spcPts val="0"/>
              </a:spcAft>
              <a:buSzPts val="1100"/>
              <a:buChar char="○"/>
            </a:pPr>
            <a:r>
              <a:rPr lang="en"/>
              <a:t>Concrete, $52,927</a:t>
            </a:r>
            <a:endParaRPr/>
          </a:p>
          <a:p>
            <a:pPr marL="914400" lvl="1" indent="-298450" algn="l" rtl="0">
              <a:spcBef>
                <a:spcPts val="0"/>
              </a:spcBef>
              <a:spcAft>
                <a:spcPts val="0"/>
              </a:spcAft>
              <a:buSzPts val="1100"/>
              <a:buChar char="○"/>
            </a:pPr>
            <a:r>
              <a:rPr lang="en"/>
              <a:t>Pavement replacement,  ~$150,000 - $200,000</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17"/>
          <p:cNvPicPr preferRelativeResize="0"/>
          <p:nvPr/>
        </p:nvPicPr>
        <p:blipFill>
          <a:blip r:embed="rId3">
            <a:alphaModFix/>
          </a:blip>
          <a:stretch>
            <a:fillRect/>
          </a:stretch>
        </p:blipFill>
        <p:spPr>
          <a:xfrm>
            <a:off x="112325" y="1671686"/>
            <a:ext cx="2463426" cy="3284618"/>
          </a:xfrm>
          <a:prstGeom prst="rect">
            <a:avLst/>
          </a:prstGeom>
          <a:noFill/>
          <a:ln>
            <a:noFill/>
          </a:ln>
        </p:spPr>
      </p:pic>
      <p:pic>
        <p:nvPicPr>
          <p:cNvPr id="111" name="Google Shape;111;p17"/>
          <p:cNvPicPr preferRelativeResize="0"/>
          <p:nvPr/>
        </p:nvPicPr>
        <p:blipFill>
          <a:blip r:embed="rId4">
            <a:alphaModFix/>
          </a:blip>
          <a:stretch>
            <a:fillRect/>
          </a:stretch>
        </p:blipFill>
        <p:spPr>
          <a:xfrm>
            <a:off x="3409500" y="554856"/>
            <a:ext cx="1759076" cy="2345424"/>
          </a:xfrm>
          <a:prstGeom prst="rect">
            <a:avLst/>
          </a:prstGeom>
          <a:noFill/>
          <a:ln>
            <a:noFill/>
          </a:ln>
        </p:spPr>
      </p:pic>
      <p:pic>
        <p:nvPicPr>
          <p:cNvPr id="112" name="Google Shape;112;p17"/>
          <p:cNvPicPr preferRelativeResize="0"/>
          <p:nvPr/>
        </p:nvPicPr>
        <p:blipFill>
          <a:blip r:embed="rId5">
            <a:alphaModFix/>
          </a:blip>
          <a:stretch>
            <a:fillRect/>
          </a:stretch>
        </p:blipFill>
        <p:spPr>
          <a:xfrm>
            <a:off x="5256575" y="527166"/>
            <a:ext cx="1759076" cy="2345435"/>
          </a:xfrm>
          <a:prstGeom prst="rect">
            <a:avLst/>
          </a:prstGeom>
          <a:noFill/>
          <a:ln>
            <a:noFill/>
          </a:ln>
        </p:spPr>
      </p:pic>
      <p:pic>
        <p:nvPicPr>
          <p:cNvPr id="113" name="Google Shape;113;p17"/>
          <p:cNvPicPr preferRelativeResize="0"/>
          <p:nvPr/>
        </p:nvPicPr>
        <p:blipFill>
          <a:blip r:embed="rId6">
            <a:alphaModFix/>
          </a:blip>
          <a:stretch>
            <a:fillRect/>
          </a:stretch>
        </p:blipFill>
        <p:spPr>
          <a:xfrm flipH="1">
            <a:off x="3079383" y="3025001"/>
            <a:ext cx="2575067" cy="1931300"/>
          </a:xfrm>
          <a:prstGeom prst="rect">
            <a:avLst/>
          </a:prstGeom>
          <a:noFill/>
          <a:ln>
            <a:noFill/>
          </a:ln>
        </p:spPr>
      </p:pic>
      <p:pic>
        <p:nvPicPr>
          <p:cNvPr id="114" name="Google Shape;114;p17"/>
          <p:cNvPicPr preferRelativeResize="0"/>
          <p:nvPr/>
        </p:nvPicPr>
        <p:blipFill>
          <a:blip r:embed="rId7">
            <a:alphaModFix/>
          </a:blip>
          <a:stretch>
            <a:fillRect/>
          </a:stretch>
        </p:blipFill>
        <p:spPr>
          <a:xfrm>
            <a:off x="6035450" y="3025001"/>
            <a:ext cx="2621464" cy="19660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2019 Reserve Study</a:t>
            </a:r>
            <a:endParaRPr/>
          </a:p>
        </p:txBody>
      </p:sp>
      <p:sp>
        <p:nvSpPr>
          <p:cNvPr id="120" name="Google Shape;120;p18"/>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a:t>Foreword - “This report contains information the Board requires </a:t>
            </a:r>
            <a:r>
              <a:rPr lang="en" b="1"/>
              <a:t>to fulfill its fiduciary responsibilities</a:t>
            </a:r>
            <a:r>
              <a:rPr lang="en"/>
              <a:t> with respect to the financial health of the Association. Even if you are already familiar with the concepts of capital reserve planning, it requires some study. The information in this report is vital to your Association’s financial health. Unless you understand it, your Association may not follow it. This may lead to underfunding and financial stress at some time in the future.”</a:t>
            </a:r>
            <a:endParaRPr/>
          </a:p>
          <a:p>
            <a:pPr marL="457200" lvl="0" indent="-311150" algn="l" rtl="0">
              <a:spcBef>
                <a:spcPts val="0"/>
              </a:spcBef>
              <a:spcAft>
                <a:spcPts val="0"/>
              </a:spcAft>
              <a:buSzPts val="1300"/>
              <a:buChar char="●"/>
            </a:pPr>
            <a:r>
              <a:rPr lang="en"/>
              <a:t>“Financially, </a:t>
            </a:r>
            <a:r>
              <a:rPr lang="en" b="1"/>
              <a:t>the Association requires a major increase in contributions to reserves as they have not been following the previous plan and in fact, lowered the contribution in the interim.</a:t>
            </a:r>
            <a:r>
              <a:rPr lang="en"/>
              <a:t> We have stepped the increases over five years to minimize the impact on individual homeowners but have established a sufficient contribution schedule to eventually achieve the fully funded goal by the end of the 20-year period.”</a:t>
            </a:r>
            <a:endParaRPr/>
          </a:p>
          <a:p>
            <a:pPr marL="0" lvl="0" indent="0" algn="l" rtl="0">
              <a:spcBef>
                <a:spcPts val="1600"/>
              </a:spcBef>
              <a:spcAft>
                <a:spcPts val="1600"/>
              </a:spcAft>
              <a:buNone/>
            </a:pPr>
            <a:r>
              <a:rPr lang="en" u="sng">
                <a:solidFill>
                  <a:schemeClr val="hlink"/>
                </a:solidFill>
                <a:hlinkClick r:id="rId3"/>
              </a:rPr>
              <a:t>View 2019 Reserve Study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19"/>
          <p:cNvPicPr preferRelativeResize="0"/>
          <p:nvPr/>
        </p:nvPicPr>
        <p:blipFill>
          <a:blip r:embed="rId3">
            <a:alphaModFix/>
          </a:blip>
          <a:stretch>
            <a:fillRect/>
          </a:stretch>
        </p:blipFill>
        <p:spPr>
          <a:xfrm>
            <a:off x="838200" y="627700"/>
            <a:ext cx="7320398" cy="43633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0"/>
          <p:cNvPicPr preferRelativeResize="0"/>
          <p:nvPr/>
        </p:nvPicPr>
        <p:blipFill>
          <a:blip r:embed="rId3">
            <a:alphaModFix/>
          </a:blip>
          <a:stretch>
            <a:fillRect/>
          </a:stretch>
        </p:blipFill>
        <p:spPr>
          <a:xfrm>
            <a:off x="838200" y="557750"/>
            <a:ext cx="7337727" cy="44333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1"/>
          <p:cNvPicPr preferRelativeResize="0"/>
          <p:nvPr/>
        </p:nvPicPr>
        <p:blipFill>
          <a:blip r:embed="rId3">
            <a:alphaModFix/>
          </a:blip>
          <a:stretch>
            <a:fillRect/>
          </a:stretch>
        </p:blipFill>
        <p:spPr>
          <a:xfrm>
            <a:off x="152400" y="685800"/>
            <a:ext cx="8839203" cy="432816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Reserve Study History and Current Reality</a:t>
            </a:r>
            <a:endParaRPr/>
          </a:p>
        </p:txBody>
      </p:sp>
      <p:sp>
        <p:nvSpPr>
          <p:cNvPr id="141" name="Google Shape;141;p22"/>
          <p:cNvSpPr txBox="1">
            <a:spLocks noGrp="1"/>
          </p:cNvSpPr>
          <p:nvPr>
            <p:ph type="body" idx="1"/>
          </p:nvPr>
        </p:nvSpPr>
        <p:spPr>
          <a:xfrm>
            <a:off x="466764" y="1853859"/>
            <a:ext cx="7688700" cy="28185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a:t>If we followed the 2013 Reserve Study increased dues by $11/month and put all into reserve fund, we would not require such a drastic increase today. </a:t>
            </a:r>
            <a:r>
              <a:rPr lang="en" b="1"/>
              <a:t>We (the community) did not do this</a:t>
            </a:r>
            <a:r>
              <a:rPr lang="en"/>
              <a:t> - instead </a:t>
            </a:r>
            <a:r>
              <a:rPr lang="en" b="1"/>
              <a:t>we lowered the savings contributions </a:t>
            </a:r>
            <a:r>
              <a:rPr lang="en"/>
              <a:t>and now </a:t>
            </a:r>
            <a:r>
              <a:rPr lang="en" b="1"/>
              <a:t>we need to catch up</a:t>
            </a:r>
            <a:r>
              <a:rPr lang="en"/>
              <a:t> and plan for the communities future financial health. </a:t>
            </a:r>
            <a:endParaRPr/>
          </a:p>
          <a:p>
            <a:pPr marL="457200" lvl="0" indent="-311150" algn="l" rtl="0">
              <a:spcBef>
                <a:spcPts val="0"/>
              </a:spcBef>
              <a:spcAft>
                <a:spcPts val="0"/>
              </a:spcAft>
              <a:buSzPts val="1300"/>
              <a:buChar char="●"/>
            </a:pPr>
            <a:r>
              <a:rPr lang="en"/>
              <a:t>The 2007 Reserve study recommended we raise dues by a minimum of $30.68/month to place additional money into reserves - again we ignored the study.</a:t>
            </a:r>
            <a:endParaRPr/>
          </a:p>
          <a:p>
            <a:pPr marL="457200" lvl="0" indent="-311150" algn="l" rtl="0">
              <a:spcBef>
                <a:spcPts val="0"/>
              </a:spcBef>
              <a:spcAft>
                <a:spcPts val="0"/>
              </a:spcAft>
              <a:buSzPts val="1300"/>
              <a:buChar char="●"/>
            </a:pPr>
            <a:r>
              <a:rPr lang="en"/>
              <a:t>Link to VA law requiring reserve study every 5 years and why:</a:t>
            </a:r>
            <a:endParaRPr/>
          </a:p>
          <a:p>
            <a:pPr marL="914400" lvl="1" indent="-298450" algn="l" rtl="0">
              <a:spcBef>
                <a:spcPts val="0"/>
              </a:spcBef>
              <a:spcAft>
                <a:spcPts val="0"/>
              </a:spcAft>
              <a:buSzPts val="1100"/>
              <a:buChar char="○"/>
            </a:pPr>
            <a:r>
              <a:rPr lang="en" u="sng">
                <a:solidFill>
                  <a:schemeClr val="hlink"/>
                </a:solidFill>
                <a:hlinkClick r:id="rId3"/>
              </a:rPr>
              <a:t>https://law.lis.virginia.gov/vacode/title55/chapter26/section55-514.1/</a:t>
            </a:r>
            <a:endParaRPr/>
          </a:p>
          <a:p>
            <a:pPr marL="457200" lvl="0" indent="-311150" algn="l" rtl="0">
              <a:spcBef>
                <a:spcPts val="0"/>
              </a:spcBef>
              <a:spcAft>
                <a:spcPts val="0"/>
              </a:spcAft>
              <a:buSzPts val="1300"/>
              <a:buChar char="●"/>
            </a:pPr>
            <a:r>
              <a:rPr lang="en"/>
              <a:t>Fanny, Freddie, FHA, VA all require reserve fund to be sufficiently funded in order to buy in our community because we maintain the road (right of easement), and they have certain requirements in order to buy in our community. Attracting and maintaining new, young families will add value to our neighborhood!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Communication Resources</a:t>
            </a:r>
            <a:endParaRPr/>
          </a:p>
        </p:txBody>
      </p:sp>
      <p:sp>
        <p:nvSpPr>
          <p:cNvPr id="164" name="Google Shape;164;p26"/>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a:t>Cluster website - </a:t>
            </a:r>
            <a:r>
              <a:rPr lang="en" u="sng">
                <a:solidFill>
                  <a:schemeClr val="hlink"/>
                </a:solidFill>
                <a:hlinkClick r:id="rId3"/>
              </a:rPr>
              <a:t>https://www.southgatesquare.com</a:t>
            </a:r>
            <a:endParaRPr/>
          </a:p>
          <a:p>
            <a:pPr marL="914400" lvl="1" indent="-298450" algn="l" rtl="0">
              <a:spcBef>
                <a:spcPts val="0"/>
              </a:spcBef>
              <a:spcAft>
                <a:spcPts val="0"/>
              </a:spcAft>
              <a:buSzPts val="1100"/>
              <a:buChar char="○"/>
            </a:pPr>
            <a:r>
              <a:rPr lang="en"/>
              <a:t>Notifications</a:t>
            </a:r>
            <a:endParaRPr/>
          </a:p>
          <a:p>
            <a:pPr marL="914400" lvl="1" indent="-298450" algn="l" rtl="0">
              <a:spcBef>
                <a:spcPts val="0"/>
              </a:spcBef>
              <a:spcAft>
                <a:spcPts val="0"/>
              </a:spcAft>
              <a:buSzPts val="1100"/>
              <a:buChar char="○"/>
            </a:pPr>
            <a:r>
              <a:rPr lang="en"/>
              <a:t>Design standards</a:t>
            </a:r>
            <a:endParaRPr/>
          </a:p>
          <a:p>
            <a:pPr marL="914400" lvl="1" indent="-298450" algn="l" rtl="0">
              <a:spcBef>
                <a:spcPts val="0"/>
              </a:spcBef>
              <a:spcAft>
                <a:spcPts val="0"/>
              </a:spcAft>
              <a:buSzPts val="1100"/>
              <a:buChar char="○"/>
            </a:pPr>
            <a:r>
              <a:rPr lang="en"/>
              <a:t>Contact form</a:t>
            </a:r>
            <a:endParaRPr/>
          </a:p>
          <a:p>
            <a:pPr marL="914400" lvl="1" indent="-298450" algn="l" rtl="0">
              <a:spcBef>
                <a:spcPts val="0"/>
              </a:spcBef>
              <a:spcAft>
                <a:spcPts val="0"/>
              </a:spcAft>
              <a:buSzPts val="1100"/>
              <a:buChar char="○"/>
            </a:pPr>
            <a:r>
              <a:rPr lang="en"/>
              <a:t>And more!</a:t>
            </a:r>
            <a:endParaRPr/>
          </a:p>
          <a:p>
            <a:pPr marL="457200" lvl="0" indent="-311150" algn="l" rtl="0">
              <a:spcBef>
                <a:spcPts val="0"/>
              </a:spcBef>
              <a:spcAft>
                <a:spcPts val="0"/>
              </a:spcAft>
              <a:buSzPts val="1300"/>
              <a:buChar char="●"/>
            </a:pPr>
            <a:r>
              <a:rPr lang="en"/>
              <a:t>Nextdoor - </a:t>
            </a:r>
            <a:r>
              <a:rPr lang="en" u="sng">
                <a:solidFill>
                  <a:schemeClr val="hlink"/>
                </a:solidFill>
                <a:latin typeface="Arial"/>
                <a:ea typeface="Arial"/>
                <a:cs typeface="Arial"/>
                <a:sym typeface="Arial"/>
                <a:hlinkClick r:id="rId4"/>
              </a:rPr>
              <a:t>https://nextdoor.com/neighborhood/southgatereston--reston--va</a:t>
            </a:r>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759</TotalTime>
  <Words>490</Words>
  <Application>Microsoft Macintosh PowerPoint</Application>
  <PresentationFormat>On-screen Show (16:9)</PresentationFormat>
  <Paragraphs>34</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Raleway</vt:lpstr>
      <vt:lpstr>Lato</vt:lpstr>
      <vt:lpstr>Arial</vt:lpstr>
      <vt:lpstr>Streamline</vt:lpstr>
      <vt:lpstr>Southgate Square Special Meeting</vt:lpstr>
      <vt:lpstr>Neighborhood Summary</vt:lpstr>
      <vt:lpstr>PowerPoint Presentation</vt:lpstr>
      <vt:lpstr>2019 Reserve Study</vt:lpstr>
      <vt:lpstr>PowerPoint Presentation</vt:lpstr>
      <vt:lpstr>PowerPoint Presentation</vt:lpstr>
      <vt:lpstr>PowerPoint Presentation</vt:lpstr>
      <vt:lpstr>Reserve Study History and Current Reality</vt:lpstr>
      <vt:lpstr>Communication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Southgate Square Special Meeting</dc:title>
  <cp:lastModifiedBy>Slattery, Michael [USA]</cp:lastModifiedBy>
  <cp:revision>3</cp:revision>
  <dcterms:modified xsi:type="dcterms:W3CDTF">2019-07-02T12:00:46Z</dcterms:modified>
</cp:coreProperties>
</file>